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108" y="336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b10101b11a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b10101b11a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b101024438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b101024438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b10101b11a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b10101b11a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Video demonstration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a838123ba5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a838123ba5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 with GT trajectories (Hengda)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Others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a838123ba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a838123ba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a838123ba5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a838123ba5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(Hengda)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Applications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Motion correction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Multi-modality image fusion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Geometric distortion correction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segmentation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Computational anatomy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b10101b11a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b10101b11a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(Hengda)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It’s optimization problem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Introduce affine and nonlinear registration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a838123ba5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a838123ba5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Motivation </a:t>
            </a:r>
            <a:r>
              <a:rPr lang="en">
                <a:solidFill>
                  <a:schemeClr val="dk1"/>
                </a:solidFill>
              </a:rPr>
              <a:t>(Hengda) Related Work (Nat)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Local minimum problem in current methods (figure)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It’s an optimization problem, time sequence of image movement (video), no ground truth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One sentence for each paper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a838123ba5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a838123ba5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(Jin)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202122"/>
                </a:solidFill>
                <a:highlight>
                  <a:srgbClr val="FFFFFF"/>
                </a:highlight>
              </a:rPr>
              <a:t>affine transformations include translation, scaling, reflection, rotation, shear mapping, and compositions of them in any combination and sequence</a:t>
            </a:r>
            <a:endParaRPr sz="1300">
              <a:solidFill>
                <a:srgbClr val="202122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202122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202122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b10101b11a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b10101b11a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(Jin)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b10101b11a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b10101b11a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Video demonstration </a:t>
            </a:r>
            <a:r>
              <a:rPr lang="en">
                <a:solidFill>
                  <a:schemeClr val="dk1"/>
                </a:solidFill>
              </a:rPr>
              <a:t>(Jin)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b10101b11a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b10101b11a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gif"/><Relationship Id="rId7" Type="http://schemas.openxmlformats.org/officeDocument/2006/relationships/image" Target="../media/image59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8.gif"/><Relationship Id="rId5" Type="http://schemas.openxmlformats.org/officeDocument/2006/relationships/image" Target="../media/image57.gif"/><Relationship Id="rId4" Type="http://schemas.openxmlformats.org/officeDocument/2006/relationships/image" Target="../media/image56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0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tensorflow.org/api_docs/python/tf/keras/preprocessing/image/apply_affine_transform" TargetMode="Externa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gif"/><Relationship Id="rId3" Type="http://schemas.openxmlformats.org/officeDocument/2006/relationships/image" Target="../media/image34.png"/><Relationship Id="rId7" Type="http://schemas.openxmlformats.org/officeDocument/2006/relationships/image" Target="../media/image38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7.gif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10" Type="http://schemas.openxmlformats.org/officeDocument/2006/relationships/image" Target="../media/image19.png"/><Relationship Id="rId4" Type="http://schemas.openxmlformats.org/officeDocument/2006/relationships/image" Target="../media/image41.png"/><Relationship Id="rId9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0" y="744575"/>
            <a:ext cx="91440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Registration using Deep Reinforcement Learning</a:t>
            </a:r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1845750" y="2955325"/>
            <a:ext cx="5452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Nuntanut Raksasri, Yice Luo, Jinxin Xiong, Hengda He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63350" y="922375"/>
            <a:ext cx="2331001" cy="3496476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2"/>
          <p:cNvSpPr txBox="1">
            <a:spLocks noGrp="1"/>
          </p:cNvSpPr>
          <p:nvPr>
            <p:ph type="title"/>
          </p:nvPr>
        </p:nvSpPr>
        <p:spPr>
          <a:xfrm>
            <a:off x="311700" y="1871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Experiment 2 - Nonlinear Deformation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22"/>
          <p:cNvSpPr txBox="1">
            <a:spLocks noGrp="1"/>
          </p:cNvSpPr>
          <p:nvPr>
            <p:ph type="body" idx="1"/>
          </p:nvPr>
        </p:nvSpPr>
        <p:spPr>
          <a:xfrm>
            <a:off x="311700" y="603400"/>
            <a:ext cx="2488500" cy="43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Methods: Actor - Critic</a:t>
            </a:r>
            <a:endParaRPr/>
          </a:p>
        </p:txBody>
      </p:sp>
      <p:sp>
        <p:nvSpPr>
          <p:cNvPr id="210" name="Google Shape;210;p22"/>
          <p:cNvSpPr txBox="1"/>
          <p:nvPr/>
        </p:nvSpPr>
        <p:spPr>
          <a:xfrm>
            <a:off x="311700" y="896725"/>
            <a:ext cx="869400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State</a:t>
            </a:r>
            <a:endParaRPr sz="1000"/>
          </a:p>
        </p:txBody>
      </p:sp>
      <p:sp>
        <p:nvSpPr>
          <p:cNvPr id="211" name="Google Shape;211;p22"/>
          <p:cNvSpPr txBox="1"/>
          <p:nvPr/>
        </p:nvSpPr>
        <p:spPr>
          <a:xfrm>
            <a:off x="311700" y="2363413"/>
            <a:ext cx="869400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Action</a:t>
            </a:r>
            <a:endParaRPr sz="1000"/>
          </a:p>
        </p:txBody>
      </p:sp>
      <p:sp>
        <p:nvSpPr>
          <p:cNvPr id="212" name="Google Shape;212;p22"/>
          <p:cNvSpPr txBox="1"/>
          <p:nvPr/>
        </p:nvSpPr>
        <p:spPr>
          <a:xfrm>
            <a:off x="311700" y="3897825"/>
            <a:ext cx="869400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Reward</a:t>
            </a:r>
            <a:endParaRPr sz="1000"/>
          </a:p>
        </p:txBody>
      </p:sp>
      <p:sp>
        <p:nvSpPr>
          <p:cNvPr id="213" name="Google Shape;213;p22"/>
          <p:cNvSpPr/>
          <p:nvPr/>
        </p:nvSpPr>
        <p:spPr>
          <a:xfrm>
            <a:off x="6563350" y="965325"/>
            <a:ext cx="2388300" cy="27171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22"/>
          <p:cNvSpPr txBox="1"/>
          <p:nvPr/>
        </p:nvSpPr>
        <p:spPr>
          <a:xfrm>
            <a:off x="7310000" y="582825"/>
            <a:ext cx="1960200" cy="1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Collecting trajectories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215" name="Google Shape;215;p22"/>
          <p:cNvSpPr txBox="1"/>
          <p:nvPr/>
        </p:nvSpPr>
        <p:spPr>
          <a:xfrm>
            <a:off x="6462279" y="4436225"/>
            <a:ext cx="30291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900FF"/>
                </a:solidFill>
              </a:rPr>
              <a:t>Update weights in each epoch</a:t>
            </a:r>
            <a:endParaRPr>
              <a:solidFill>
                <a:srgbClr val="9900FF"/>
              </a:solidFill>
            </a:endParaRPr>
          </a:p>
        </p:txBody>
      </p:sp>
      <p:sp>
        <p:nvSpPr>
          <p:cNvPr id="216" name="Google Shape;216;p22"/>
          <p:cNvSpPr/>
          <p:nvPr/>
        </p:nvSpPr>
        <p:spPr>
          <a:xfrm>
            <a:off x="6563350" y="922375"/>
            <a:ext cx="2446500" cy="3515100"/>
          </a:xfrm>
          <a:prstGeom prst="rect">
            <a:avLst/>
          </a:prstGeom>
          <a:noFill/>
          <a:ln w="9525" cap="flat" cmpd="sng">
            <a:solidFill>
              <a:srgbClr val="99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7" name="Google Shape;217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9500" y="1198900"/>
            <a:ext cx="5356768" cy="1220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9500" y="2659038"/>
            <a:ext cx="3414533" cy="129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9500" y="4250371"/>
            <a:ext cx="4323449" cy="76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770600" y="3044625"/>
            <a:ext cx="1396330" cy="116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2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233650" y="2444600"/>
            <a:ext cx="1331450" cy="101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432550" y="3464450"/>
            <a:ext cx="2933650" cy="65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3"/>
          <p:cNvSpPr txBox="1">
            <a:spLocks noGrp="1"/>
          </p:cNvSpPr>
          <p:nvPr>
            <p:ph type="title"/>
          </p:nvPr>
        </p:nvSpPr>
        <p:spPr>
          <a:xfrm>
            <a:off x="311700" y="1871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Experiment 2 - Nonlinear Deformation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p23"/>
          <p:cNvSpPr txBox="1">
            <a:spLocks noGrp="1"/>
          </p:cNvSpPr>
          <p:nvPr>
            <p:ph type="body" idx="1"/>
          </p:nvPr>
        </p:nvSpPr>
        <p:spPr>
          <a:xfrm>
            <a:off x="311700" y="836000"/>
            <a:ext cx="3098100" cy="43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Methods: Correlation layer</a:t>
            </a:r>
            <a:endParaRPr/>
          </a:p>
        </p:txBody>
      </p:sp>
      <p:pic>
        <p:nvPicPr>
          <p:cNvPr id="229" name="Google Shape;229;p23"/>
          <p:cNvPicPr preferRelativeResize="0"/>
          <p:nvPr/>
        </p:nvPicPr>
        <p:blipFill rotWithShape="1">
          <a:blip r:embed="rId3">
            <a:alphaModFix/>
          </a:blip>
          <a:srcRect t="7689" r="54522"/>
          <a:stretch/>
        </p:blipFill>
        <p:spPr>
          <a:xfrm>
            <a:off x="304800" y="2248125"/>
            <a:ext cx="4019648" cy="2619575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23"/>
          <p:cNvSpPr txBox="1">
            <a:spLocks noGrp="1"/>
          </p:cNvSpPr>
          <p:nvPr>
            <p:ph type="body" idx="1"/>
          </p:nvPr>
        </p:nvSpPr>
        <p:spPr>
          <a:xfrm>
            <a:off x="311700" y="1269325"/>
            <a:ext cx="7844700" cy="43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matching process performing multiplicative patch comparisons between two feature maps for correspondences finding in the network</a:t>
            </a:r>
            <a:endParaRPr/>
          </a:p>
        </p:txBody>
      </p:sp>
      <p:pic>
        <p:nvPicPr>
          <p:cNvPr id="231" name="Google Shape;231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83000" y="3024750"/>
            <a:ext cx="3938725" cy="772925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23"/>
          <p:cNvSpPr txBox="1"/>
          <p:nvPr/>
        </p:nvSpPr>
        <p:spPr>
          <a:xfrm>
            <a:off x="3191575" y="4723200"/>
            <a:ext cx="6041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Reference</a:t>
            </a:r>
            <a:r>
              <a:rPr lang="en"/>
              <a:t>: 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</a:rPr>
              <a:t>FlowNet: Learning Optical Flow with Convolutional Networks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4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Experiment 2 - Nonlinear Deformation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24"/>
          <p:cNvSpPr txBox="1">
            <a:spLocks noGrp="1"/>
          </p:cNvSpPr>
          <p:nvPr>
            <p:ph type="body" idx="1"/>
          </p:nvPr>
        </p:nvSpPr>
        <p:spPr>
          <a:xfrm>
            <a:off x="108125" y="57270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Results</a:t>
            </a:r>
            <a:endParaRPr/>
          </a:p>
        </p:txBody>
      </p:sp>
      <p:pic>
        <p:nvPicPr>
          <p:cNvPr id="239" name="Google Shape;23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42575" y="2071838"/>
            <a:ext cx="3543300" cy="138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74675" y="2235913"/>
            <a:ext cx="3543300" cy="138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74675" y="514288"/>
            <a:ext cx="3543300" cy="138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42575" y="3596263"/>
            <a:ext cx="3543300" cy="138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242575" y="514288"/>
            <a:ext cx="3543300" cy="1381125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24"/>
          <p:cNvSpPr txBox="1"/>
          <p:nvPr/>
        </p:nvSpPr>
        <p:spPr>
          <a:xfrm>
            <a:off x="5454900" y="1722950"/>
            <a:ext cx="3487800" cy="3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666666"/>
                </a:solidFill>
              </a:rPr>
              <a:t>Moving M(t)          Fixed F          Difference</a:t>
            </a:r>
            <a:endParaRPr sz="1300">
              <a:solidFill>
                <a:srgbClr val="666666"/>
              </a:solidFill>
            </a:endParaRPr>
          </a:p>
        </p:txBody>
      </p:sp>
      <p:sp>
        <p:nvSpPr>
          <p:cNvPr id="245" name="Google Shape;245;p24"/>
          <p:cNvSpPr txBox="1"/>
          <p:nvPr/>
        </p:nvSpPr>
        <p:spPr>
          <a:xfrm>
            <a:off x="1725200" y="1750800"/>
            <a:ext cx="3487800" cy="3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666666"/>
                </a:solidFill>
              </a:rPr>
              <a:t>Moving M(t)          Fixed F          Difference</a:t>
            </a:r>
            <a:endParaRPr sz="1300">
              <a:solidFill>
                <a:srgbClr val="666666"/>
              </a:solidFill>
            </a:endParaRPr>
          </a:p>
        </p:txBody>
      </p:sp>
      <p:sp>
        <p:nvSpPr>
          <p:cNvPr id="246" name="Google Shape;246;p24"/>
          <p:cNvSpPr txBox="1"/>
          <p:nvPr/>
        </p:nvSpPr>
        <p:spPr>
          <a:xfrm>
            <a:off x="1780700" y="3452975"/>
            <a:ext cx="3487800" cy="3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666666"/>
                </a:solidFill>
              </a:rPr>
              <a:t>Moving M(t)          Fixed F          Difference</a:t>
            </a:r>
            <a:endParaRPr sz="1300">
              <a:solidFill>
                <a:srgbClr val="666666"/>
              </a:solidFill>
            </a:endParaRPr>
          </a:p>
        </p:txBody>
      </p:sp>
      <p:sp>
        <p:nvSpPr>
          <p:cNvPr id="247" name="Google Shape;247;p24"/>
          <p:cNvSpPr txBox="1"/>
          <p:nvPr/>
        </p:nvSpPr>
        <p:spPr>
          <a:xfrm>
            <a:off x="5454900" y="3268150"/>
            <a:ext cx="3487800" cy="3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666666"/>
                </a:solidFill>
              </a:rPr>
              <a:t>Moving M(t)          Fixed F          Difference</a:t>
            </a:r>
            <a:endParaRPr sz="1300">
              <a:solidFill>
                <a:srgbClr val="666666"/>
              </a:solidFill>
            </a:endParaRPr>
          </a:p>
        </p:txBody>
      </p:sp>
      <p:sp>
        <p:nvSpPr>
          <p:cNvPr id="248" name="Google Shape;248;p24"/>
          <p:cNvSpPr txBox="1"/>
          <p:nvPr/>
        </p:nvSpPr>
        <p:spPr>
          <a:xfrm>
            <a:off x="5454900" y="4813350"/>
            <a:ext cx="3487800" cy="3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666666"/>
                </a:solidFill>
              </a:rPr>
              <a:t>Moving M(t)          Fixed F          Difference</a:t>
            </a:r>
            <a:endParaRPr sz="1300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Discussion and Future Work</a:t>
            </a:r>
            <a:endParaRPr/>
          </a:p>
        </p:txBody>
      </p:sp>
      <p:sp>
        <p:nvSpPr>
          <p:cNvPr id="254" name="Google Shape;254;p2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Real world application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multi-agent/A3C/PPO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Pretrain the feature extractor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Use ground truth trajectories to train the first few epochs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255" name="Google Shape;25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650" y="3203038"/>
            <a:ext cx="3543300" cy="1381125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25"/>
          <p:cNvSpPr txBox="1"/>
          <p:nvPr/>
        </p:nvSpPr>
        <p:spPr>
          <a:xfrm>
            <a:off x="1084775" y="4446350"/>
            <a:ext cx="2989500" cy="3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ground truth trajectory</a:t>
            </a:r>
            <a:endParaRPr/>
          </a:p>
        </p:txBody>
      </p:sp>
      <p:pic>
        <p:nvPicPr>
          <p:cNvPr id="257" name="Google Shape;257;p25" descr="ετ &#10;91 &#10;ΙΤ 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35700" y="3138325"/>
            <a:ext cx="2230729" cy="1477250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25"/>
          <p:cNvSpPr txBox="1"/>
          <p:nvPr/>
        </p:nvSpPr>
        <p:spPr>
          <a:xfrm>
            <a:off x="4169625" y="4493050"/>
            <a:ext cx="2775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Supervised training of encoder and actor network (entropy loss)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body" idx="1"/>
          </p:nvPr>
        </p:nvSpPr>
        <p:spPr>
          <a:xfrm>
            <a:off x="311700" y="1162371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Background and Motivation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Related Work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Experiment 1 - Affine Transformation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Backgrounds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Methods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Results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Experiment 2 - Nonlinear Deformation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Backgrounds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Methods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Results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Discussion and Future Work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84150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image registration?</a:t>
            </a:r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body" idx="1"/>
          </p:nvPr>
        </p:nvSpPr>
        <p:spPr>
          <a:xfrm>
            <a:off x="0" y="390175"/>
            <a:ext cx="8520600" cy="14541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Computer Vision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grpSp>
        <p:nvGrpSpPr>
          <p:cNvPr id="68" name="Google Shape;68;p15"/>
          <p:cNvGrpSpPr/>
          <p:nvPr/>
        </p:nvGrpSpPr>
        <p:grpSpPr>
          <a:xfrm>
            <a:off x="536250" y="1183296"/>
            <a:ext cx="3895362" cy="1745218"/>
            <a:chOff x="3844242" y="1131075"/>
            <a:chExt cx="4218956" cy="2077146"/>
          </a:xfrm>
        </p:grpSpPr>
        <p:pic>
          <p:nvPicPr>
            <p:cNvPr id="69" name="Google Shape;69;p1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857256" y="1328634"/>
              <a:ext cx="4174717" cy="5797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" name="Google Shape;70;p1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888482" y="1131075"/>
              <a:ext cx="4174717" cy="19756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" name="Google Shape;71;p15"/>
            <p:cNvPicPr preferRelativeResize="0"/>
            <p:nvPr/>
          </p:nvPicPr>
          <p:blipFill rotWithShape="1">
            <a:blip r:embed="rId5">
              <a:alphaModFix/>
            </a:blip>
            <a:srcRect b="49568"/>
            <a:stretch/>
          </p:blipFill>
          <p:spPr>
            <a:xfrm>
              <a:off x="3844242" y="1934373"/>
              <a:ext cx="4200746" cy="57974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2" name="Google Shape;72;p15"/>
            <p:cNvSpPr txBox="1"/>
            <p:nvPr/>
          </p:nvSpPr>
          <p:spPr>
            <a:xfrm>
              <a:off x="4168189" y="2423421"/>
              <a:ext cx="3713700" cy="784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45720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500">
                  <a:solidFill>
                    <a:srgbClr val="666666"/>
                  </a:solidFill>
                </a:rPr>
                <a:t>Feature-point registration</a:t>
              </a:r>
              <a:endParaRPr sz="1100">
                <a:solidFill>
                  <a:srgbClr val="666666"/>
                </a:solidFill>
              </a:endParaRPr>
            </a:p>
          </p:txBody>
        </p:sp>
      </p:grpSp>
      <p:sp>
        <p:nvSpPr>
          <p:cNvPr id="73" name="Google Shape;73;p15"/>
          <p:cNvSpPr txBox="1"/>
          <p:nvPr/>
        </p:nvSpPr>
        <p:spPr>
          <a:xfrm>
            <a:off x="5586600" y="4147100"/>
            <a:ext cx="3557400" cy="8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66700" algn="l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600"/>
              <a:buChar char="●"/>
            </a:pPr>
            <a:r>
              <a:rPr lang="en" sz="600">
                <a:solidFill>
                  <a:srgbClr val="222222"/>
                </a:solidFill>
                <a:highlight>
                  <a:srgbClr val="FFFFFF"/>
                </a:highlight>
              </a:rPr>
              <a:t>Yang, Zhuoqian, Tingting Dan, and Yang Yang. "Multi-temporal remote sensing image registration using deep convolutional features." </a:t>
            </a:r>
            <a:r>
              <a:rPr lang="en" sz="600" i="1">
                <a:solidFill>
                  <a:srgbClr val="222222"/>
                </a:solidFill>
                <a:highlight>
                  <a:srgbClr val="FFFFFF"/>
                </a:highlight>
              </a:rPr>
              <a:t>IEEE Access</a:t>
            </a:r>
            <a:r>
              <a:rPr lang="en" sz="600">
                <a:solidFill>
                  <a:srgbClr val="222222"/>
                </a:solidFill>
                <a:highlight>
                  <a:srgbClr val="FFFFFF"/>
                </a:highlight>
              </a:rPr>
              <a:t> 6 (2018): 38544-38555.</a:t>
            </a:r>
            <a:endParaRPr sz="6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457200" lvl="0" indent="-266700" algn="l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600"/>
              <a:buChar char="●"/>
            </a:pPr>
            <a:r>
              <a:rPr lang="en" sz="600">
                <a:solidFill>
                  <a:srgbClr val="222222"/>
                </a:solidFill>
                <a:highlight>
                  <a:srgbClr val="FFFFFF"/>
                </a:highlight>
              </a:rPr>
              <a:t>DeTone, Daniel, Tomasz Malisiewicz, and Andrew Rabinovich. "Deep image homography estimation." </a:t>
            </a:r>
            <a:r>
              <a:rPr lang="en" sz="600" i="1">
                <a:solidFill>
                  <a:srgbClr val="222222"/>
                </a:solidFill>
                <a:highlight>
                  <a:srgbClr val="FFFFFF"/>
                </a:highlight>
              </a:rPr>
              <a:t>arXiv preprint arXiv:1606.03798</a:t>
            </a:r>
            <a:r>
              <a:rPr lang="en" sz="600">
                <a:solidFill>
                  <a:srgbClr val="222222"/>
                </a:solidFill>
                <a:highlight>
                  <a:srgbClr val="FFFFFF"/>
                </a:highlight>
              </a:rPr>
              <a:t> (2016).</a:t>
            </a:r>
            <a:endParaRPr sz="6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457200" lvl="0" indent="-266700" algn="l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600"/>
              <a:buChar char="●"/>
            </a:pPr>
            <a:r>
              <a:rPr lang="en" sz="600">
                <a:solidFill>
                  <a:srgbClr val="222222"/>
                </a:solidFill>
                <a:highlight>
                  <a:srgbClr val="FFFFFF"/>
                </a:highlight>
              </a:rPr>
              <a:t>Rengarajan, Vijay, Yogesh Balaji, and A. N. Rajagopalan. "Unrolling the shutter: Cnn to correct motion distortions." </a:t>
            </a:r>
            <a:r>
              <a:rPr lang="en" sz="600" i="1">
                <a:solidFill>
                  <a:srgbClr val="222222"/>
                </a:solidFill>
                <a:highlight>
                  <a:srgbClr val="FFFFFF"/>
                </a:highlight>
              </a:rPr>
              <a:t>Proceedings of the IEEE Conference on computer Vision and Pattern Recognition</a:t>
            </a:r>
            <a:r>
              <a:rPr lang="en" sz="600">
                <a:solidFill>
                  <a:srgbClr val="222222"/>
                </a:solidFill>
                <a:highlight>
                  <a:srgbClr val="FFFFFF"/>
                </a:highlight>
              </a:rPr>
              <a:t>. 2017.</a:t>
            </a:r>
            <a:endParaRPr sz="6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457200" lvl="0" indent="-266700" algn="l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600"/>
              <a:buChar char="●"/>
            </a:pPr>
            <a:r>
              <a:rPr lang="en" sz="600">
                <a:solidFill>
                  <a:srgbClr val="222222"/>
                </a:solidFill>
                <a:highlight>
                  <a:srgbClr val="FFFFFF"/>
                </a:highlight>
              </a:rPr>
              <a:t>Zhou, Tongxue, Su Ruan, and Stéphane Canu. "A review: Deep learning for medical image segmentation using multi-modality fusion." Array 3 (2019): 100004.</a:t>
            </a:r>
            <a:endParaRPr sz="600">
              <a:solidFill>
                <a:srgbClr val="222222"/>
              </a:solidFill>
              <a:highlight>
                <a:srgbClr val="FFFFFF"/>
              </a:highlight>
            </a:endParaRPr>
          </a:p>
        </p:txBody>
      </p:sp>
      <p:grpSp>
        <p:nvGrpSpPr>
          <p:cNvPr id="74" name="Google Shape;74;p15"/>
          <p:cNvGrpSpPr/>
          <p:nvPr/>
        </p:nvGrpSpPr>
        <p:grpSpPr>
          <a:xfrm>
            <a:off x="4767188" y="875875"/>
            <a:ext cx="4193612" cy="1349475"/>
            <a:chOff x="235013" y="3617500"/>
            <a:chExt cx="4193612" cy="1349475"/>
          </a:xfrm>
        </p:grpSpPr>
        <p:pic>
          <p:nvPicPr>
            <p:cNvPr id="75" name="Google Shape;75;p15"/>
            <p:cNvPicPr preferRelativeResize="0"/>
            <p:nvPr/>
          </p:nvPicPr>
          <p:blipFill rotWithShape="1">
            <a:blip r:embed="rId6">
              <a:alphaModFix/>
            </a:blip>
            <a:srcRect b="25534"/>
            <a:stretch/>
          </p:blipFill>
          <p:spPr>
            <a:xfrm>
              <a:off x="1437075" y="3617500"/>
              <a:ext cx="2991550" cy="10559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6" name="Google Shape;76;p1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235013" y="3617500"/>
              <a:ext cx="1202062" cy="10559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7" name="Google Shape;77;p15"/>
            <p:cNvSpPr txBox="1"/>
            <p:nvPr/>
          </p:nvSpPr>
          <p:spPr>
            <a:xfrm>
              <a:off x="730500" y="4607575"/>
              <a:ext cx="3000000" cy="359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666666"/>
                  </a:solidFill>
                </a:rPr>
                <a:t>Homography registering</a:t>
              </a:r>
              <a:endParaRPr>
                <a:solidFill>
                  <a:srgbClr val="666666"/>
                </a:solidFill>
              </a:endParaRPr>
            </a:p>
          </p:txBody>
        </p:sp>
      </p:grpSp>
      <p:sp>
        <p:nvSpPr>
          <p:cNvPr id="78" name="Google Shape;78;p15"/>
          <p:cNvSpPr txBox="1"/>
          <p:nvPr/>
        </p:nvSpPr>
        <p:spPr>
          <a:xfrm>
            <a:off x="126075" y="438100"/>
            <a:ext cx="7436700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Aligning two or more images into the same coordinate.</a:t>
            </a:r>
            <a:endParaRPr/>
          </a:p>
        </p:txBody>
      </p:sp>
      <p:grpSp>
        <p:nvGrpSpPr>
          <p:cNvPr id="79" name="Google Shape;79;p15"/>
          <p:cNvGrpSpPr/>
          <p:nvPr/>
        </p:nvGrpSpPr>
        <p:grpSpPr>
          <a:xfrm>
            <a:off x="6113931" y="2244033"/>
            <a:ext cx="2781000" cy="2227512"/>
            <a:chOff x="6622675" y="293129"/>
            <a:chExt cx="3000000" cy="2482184"/>
          </a:xfrm>
        </p:grpSpPr>
        <p:pic>
          <p:nvPicPr>
            <p:cNvPr id="80" name="Google Shape;80;p15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7083150" y="326475"/>
              <a:ext cx="1040025" cy="1883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" name="Google Shape;81;p1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8123175" y="293129"/>
              <a:ext cx="1020825" cy="18835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2" name="Google Shape;82;p15"/>
            <p:cNvSpPr txBox="1"/>
            <p:nvPr/>
          </p:nvSpPr>
          <p:spPr>
            <a:xfrm>
              <a:off x="6622675" y="2090413"/>
              <a:ext cx="3000000" cy="68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666666"/>
                  </a:solidFill>
                </a:rPr>
                <a:t>Distortion correction</a:t>
              </a:r>
              <a:endParaRPr>
                <a:solidFill>
                  <a:srgbClr val="666666"/>
                </a:solidFill>
              </a:endParaRPr>
            </a:p>
          </p:txBody>
        </p:sp>
      </p:grpSp>
      <p:sp>
        <p:nvSpPr>
          <p:cNvPr id="83" name="Google Shape;83;p15"/>
          <p:cNvSpPr txBox="1"/>
          <p:nvPr/>
        </p:nvSpPr>
        <p:spPr>
          <a:xfrm>
            <a:off x="0" y="2571738"/>
            <a:ext cx="3526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Biomedical Engineering</a:t>
            </a:r>
            <a:endParaRPr/>
          </a:p>
        </p:txBody>
      </p:sp>
      <p:pic>
        <p:nvPicPr>
          <p:cNvPr id="84" name="Google Shape;84;p1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24275" y="2962850"/>
            <a:ext cx="2727099" cy="1943675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5"/>
          <p:cNvSpPr txBox="1"/>
          <p:nvPr/>
        </p:nvSpPr>
        <p:spPr>
          <a:xfrm>
            <a:off x="387825" y="4775000"/>
            <a:ext cx="3000000" cy="60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</a:rPr>
              <a:t>Multi-modality registration</a:t>
            </a:r>
            <a:endParaRPr/>
          </a:p>
        </p:txBody>
      </p:sp>
      <p:grpSp>
        <p:nvGrpSpPr>
          <p:cNvPr id="86" name="Google Shape;86;p15"/>
          <p:cNvGrpSpPr/>
          <p:nvPr/>
        </p:nvGrpSpPr>
        <p:grpSpPr>
          <a:xfrm>
            <a:off x="3072000" y="2885600"/>
            <a:ext cx="3000000" cy="1406262"/>
            <a:chOff x="3072000" y="2761450"/>
            <a:chExt cx="3000000" cy="1406262"/>
          </a:xfrm>
        </p:grpSpPr>
        <p:pic>
          <p:nvPicPr>
            <p:cNvPr id="87" name="Google Shape;87;p15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3640600" y="2767539"/>
              <a:ext cx="874850" cy="10844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8" name="Google Shape;88;p15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614625" y="2761450"/>
              <a:ext cx="896677" cy="10965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9" name="Google Shape;89;p15"/>
            <p:cNvSpPr txBox="1"/>
            <p:nvPr/>
          </p:nvSpPr>
          <p:spPr>
            <a:xfrm>
              <a:off x="3072000" y="3774113"/>
              <a:ext cx="3000000" cy="39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666666"/>
                  </a:solidFill>
                </a:rPr>
                <a:t>Spatial normalization</a:t>
              </a:r>
              <a:endParaRPr/>
            </a:p>
          </p:txBody>
        </p:sp>
      </p:grpSp>
      <p:sp>
        <p:nvSpPr>
          <p:cNvPr id="90" name="Google Shape;90;p15"/>
          <p:cNvSpPr txBox="1"/>
          <p:nvPr/>
        </p:nvSpPr>
        <p:spPr>
          <a:xfrm>
            <a:off x="3425025" y="4291863"/>
            <a:ext cx="30597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" lvl="0" indent="-12827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Brain atrophy</a:t>
            </a:r>
            <a:endParaRPr sz="1300"/>
          </a:p>
          <a:p>
            <a:pPr marL="91440" lvl="0" indent="-12827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Myocardial deformation</a:t>
            </a:r>
            <a:endParaRPr sz="13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  ...</a:t>
            </a:r>
            <a:endParaRPr sz="13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6"/>
          <p:cNvSpPr/>
          <p:nvPr/>
        </p:nvSpPr>
        <p:spPr>
          <a:xfrm>
            <a:off x="3319875" y="1496438"/>
            <a:ext cx="2744100" cy="18321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16"/>
          <p:cNvSpPr txBox="1">
            <a:spLocks noGrp="1"/>
          </p:cNvSpPr>
          <p:nvPr>
            <p:ph type="title"/>
          </p:nvPr>
        </p:nvSpPr>
        <p:spPr>
          <a:xfrm>
            <a:off x="102125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image registration?</a:t>
            </a:r>
            <a:endParaRPr/>
          </a:p>
        </p:txBody>
      </p:sp>
      <p:sp>
        <p:nvSpPr>
          <p:cNvPr id="97" name="Google Shape;97;p16"/>
          <p:cNvSpPr txBox="1">
            <a:spLocks noGrp="1"/>
          </p:cNvSpPr>
          <p:nvPr>
            <p:ph type="body" idx="1"/>
          </p:nvPr>
        </p:nvSpPr>
        <p:spPr>
          <a:xfrm>
            <a:off x="102125" y="462200"/>
            <a:ext cx="8520600" cy="9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 optimization problem, Objective Function = Match Distance + Regularization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b="1"/>
              <a:t>Quantify</a:t>
            </a:r>
            <a:r>
              <a:rPr lang="en"/>
              <a:t> and </a:t>
            </a:r>
            <a:r>
              <a:rPr lang="en" b="1"/>
              <a:t>minimize</a:t>
            </a:r>
            <a:r>
              <a:rPr lang="en"/>
              <a:t> the difference between image pairs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grpSp>
        <p:nvGrpSpPr>
          <p:cNvPr id="98" name="Google Shape;98;p16"/>
          <p:cNvGrpSpPr/>
          <p:nvPr/>
        </p:nvGrpSpPr>
        <p:grpSpPr>
          <a:xfrm>
            <a:off x="185575" y="1496438"/>
            <a:ext cx="2744100" cy="1848137"/>
            <a:chOff x="365200" y="1566238"/>
            <a:chExt cx="2744100" cy="1848137"/>
          </a:xfrm>
        </p:grpSpPr>
        <p:sp>
          <p:nvSpPr>
            <p:cNvPr id="99" name="Google Shape;99;p16"/>
            <p:cNvSpPr/>
            <p:nvPr/>
          </p:nvSpPr>
          <p:spPr>
            <a:xfrm>
              <a:off x="365200" y="1574825"/>
              <a:ext cx="2744100" cy="1832100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00" name="Google Shape;100;p16"/>
            <p:cNvPicPr preferRelativeResize="0"/>
            <p:nvPr/>
          </p:nvPicPr>
          <p:blipFill rotWithShape="1">
            <a:blip r:embed="rId3">
              <a:alphaModFix/>
            </a:blip>
            <a:srcRect l="12927" t="5018" r="69380" b="28337"/>
            <a:stretch/>
          </p:blipFill>
          <p:spPr>
            <a:xfrm>
              <a:off x="544875" y="1736425"/>
              <a:ext cx="1041875" cy="12756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1" name="Google Shape;101;p16"/>
            <p:cNvPicPr preferRelativeResize="0"/>
            <p:nvPr/>
          </p:nvPicPr>
          <p:blipFill rotWithShape="1">
            <a:blip r:embed="rId3">
              <a:alphaModFix/>
            </a:blip>
            <a:srcRect l="12928" t="5018" r="69662" b="28337"/>
            <a:stretch/>
          </p:blipFill>
          <p:spPr>
            <a:xfrm rot="1781882">
              <a:off x="1835408" y="1736426"/>
              <a:ext cx="1025233" cy="127564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2" name="Google Shape;102;p16"/>
            <p:cNvSpPr txBox="1"/>
            <p:nvPr/>
          </p:nvSpPr>
          <p:spPr>
            <a:xfrm>
              <a:off x="752200" y="3012075"/>
              <a:ext cx="1970100" cy="40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</a:rPr>
                <a:t>Linear Transformation</a:t>
              </a:r>
              <a:endParaRPr>
                <a:solidFill>
                  <a:srgbClr val="FFFFFF"/>
                </a:solidFill>
              </a:endParaRPr>
            </a:p>
          </p:txBody>
        </p:sp>
      </p:grpSp>
      <p:pic>
        <p:nvPicPr>
          <p:cNvPr id="103" name="Google Shape;10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5575" y="3395800"/>
            <a:ext cx="2628900" cy="15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6"/>
          <p:cNvPicPr preferRelativeResize="0"/>
          <p:nvPr/>
        </p:nvPicPr>
        <p:blipFill rotWithShape="1">
          <a:blip r:embed="rId3">
            <a:alphaModFix/>
          </a:blip>
          <a:srcRect l="12927" t="5018" r="69380" b="28337"/>
          <a:stretch/>
        </p:blipFill>
        <p:spPr>
          <a:xfrm>
            <a:off x="3595350" y="1703225"/>
            <a:ext cx="1041875" cy="1275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6"/>
          <p:cNvPicPr preferRelativeResize="0"/>
          <p:nvPr/>
        </p:nvPicPr>
        <p:blipFill rotWithShape="1">
          <a:blip r:embed="rId3">
            <a:alphaModFix/>
          </a:blip>
          <a:srcRect l="80849" t="5398" r="1457" b="27957"/>
          <a:stretch/>
        </p:blipFill>
        <p:spPr>
          <a:xfrm>
            <a:off x="4825550" y="1703225"/>
            <a:ext cx="1041875" cy="1275650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6"/>
          <p:cNvSpPr txBox="1"/>
          <p:nvPr/>
        </p:nvSpPr>
        <p:spPr>
          <a:xfrm>
            <a:off x="3706875" y="2934250"/>
            <a:ext cx="19701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Nonlinear Deformation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107" name="Google Shape;107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05113" y="3469750"/>
            <a:ext cx="1498600" cy="1167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19865" y="3469750"/>
            <a:ext cx="1172840" cy="1167325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6"/>
          <p:cNvSpPr txBox="1"/>
          <p:nvPr/>
        </p:nvSpPr>
        <p:spPr>
          <a:xfrm>
            <a:off x="1928075" y="4260300"/>
            <a:ext cx="1172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3x3 matrix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 DoF</a:t>
            </a:r>
            <a:endParaRPr/>
          </a:p>
        </p:txBody>
      </p:sp>
      <p:pic>
        <p:nvPicPr>
          <p:cNvPr id="110" name="Google Shape;110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604725" y="1496450"/>
            <a:ext cx="1219425" cy="135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252546" y="1496445"/>
            <a:ext cx="1236236" cy="135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824150" y="1463875"/>
            <a:ext cx="243650" cy="13593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322351" y="1819850"/>
            <a:ext cx="203250" cy="198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558551" y="1768675"/>
            <a:ext cx="203250" cy="198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993951" y="1570650"/>
            <a:ext cx="203250" cy="198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343276" y="1570650"/>
            <a:ext cx="203250" cy="198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rot="5400000">
            <a:off x="7273400" y="1526800"/>
            <a:ext cx="133350" cy="28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8378225" y="1284900"/>
            <a:ext cx="133350" cy="28575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6"/>
          <p:cNvSpPr txBox="1"/>
          <p:nvPr/>
        </p:nvSpPr>
        <p:spPr>
          <a:xfrm>
            <a:off x="6252550" y="2453450"/>
            <a:ext cx="2856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</a:t>
            </a:r>
            <a:endParaRPr/>
          </a:p>
        </p:txBody>
      </p:sp>
      <p:sp>
        <p:nvSpPr>
          <p:cNvPr id="120" name="Google Shape;120;p16"/>
          <p:cNvSpPr txBox="1"/>
          <p:nvPr/>
        </p:nvSpPr>
        <p:spPr>
          <a:xfrm>
            <a:off x="7604725" y="2453450"/>
            <a:ext cx="2856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</a:t>
            </a:r>
            <a:endParaRPr/>
          </a:p>
        </p:txBody>
      </p:sp>
      <p:sp>
        <p:nvSpPr>
          <p:cNvPr id="121" name="Google Shape;121;p16"/>
          <p:cNvSpPr txBox="1"/>
          <p:nvPr/>
        </p:nvSpPr>
        <p:spPr>
          <a:xfrm>
            <a:off x="3433725" y="4570800"/>
            <a:ext cx="2571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Pixel-wise displacement vector field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7"/>
          <p:cNvSpPr txBox="1">
            <a:spLocks noGrp="1"/>
          </p:cNvSpPr>
          <p:nvPr>
            <p:ph type="title"/>
          </p:nvPr>
        </p:nvSpPr>
        <p:spPr>
          <a:xfrm>
            <a:off x="451825" y="762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Motivation and Related work</a:t>
            </a:r>
            <a:endParaRPr/>
          </a:p>
        </p:txBody>
      </p:sp>
      <p:sp>
        <p:nvSpPr>
          <p:cNvPr id="127" name="Google Shape;127;p17"/>
          <p:cNvSpPr txBox="1">
            <a:spLocks noGrp="1"/>
          </p:cNvSpPr>
          <p:nvPr>
            <p:ph type="body" idx="1"/>
          </p:nvPr>
        </p:nvSpPr>
        <p:spPr>
          <a:xfrm>
            <a:off x="6900" y="619075"/>
            <a:ext cx="9137100" cy="415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-"/>
            </a:pPr>
            <a:r>
              <a:rPr lang="en" sz="1400">
                <a:solidFill>
                  <a:srgbClr val="434343"/>
                </a:solidFill>
              </a:rPr>
              <a:t>Image registration problems have been formulated as MDP and can be solved with robust performance.</a:t>
            </a:r>
            <a:endParaRPr sz="1400">
              <a:solidFill>
                <a:srgbClr val="434343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-"/>
            </a:pPr>
            <a:r>
              <a:rPr lang="en" sz="1400">
                <a:solidFill>
                  <a:srgbClr val="434343"/>
                </a:solidFill>
              </a:rPr>
              <a:t>(Sun et al. ACCV 2018) (Liao et al. AAAI 2017) (Miao et al. AAAI 2018) linear transformation</a:t>
            </a:r>
            <a:endParaRPr sz="1400">
              <a:solidFill>
                <a:srgbClr val="434343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434343"/>
                </a:solidFill>
              </a:rPr>
              <a:t>State space: </a:t>
            </a:r>
            <a:endParaRPr sz="1400">
              <a:solidFill>
                <a:srgbClr val="434343"/>
              </a:solidFill>
            </a:endParaRPr>
          </a:p>
          <a:p>
            <a:pPr marL="914400" lvl="0" indent="-3175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</a:pPr>
            <a:r>
              <a:rPr lang="en" sz="1400">
                <a:solidFill>
                  <a:srgbClr val="434343"/>
                </a:solidFill>
              </a:rPr>
              <a:t>moving and fixed image at each time frame</a:t>
            </a:r>
            <a:endParaRPr sz="1400">
              <a:solidFill>
                <a:srgbClr val="434343"/>
              </a:solidFill>
            </a:endParaRPr>
          </a:p>
          <a:p>
            <a:pPr marL="914400" lvl="0" indent="-3175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</a:pPr>
            <a:r>
              <a:rPr lang="en" sz="1400">
                <a:solidFill>
                  <a:srgbClr val="434343"/>
                </a:solidFill>
              </a:rPr>
              <a:t>transformation parameters at a time point.</a:t>
            </a:r>
            <a:endParaRPr sz="1400">
              <a:solidFill>
                <a:srgbClr val="434343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434343"/>
                </a:solidFill>
              </a:rPr>
              <a:t>Action space: </a:t>
            </a:r>
            <a:endParaRPr sz="1400">
              <a:solidFill>
                <a:srgbClr val="434343"/>
              </a:solidFill>
            </a:endParaRPr>
          </a:p>
          <a:p>
            <a:pPr marL="914400" lvl="0" indent="-3175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</a:pPr>
            <a:r>
              <a:rPr lang="en" sz="1400">
                <a:solidFill>
                  <a:srgbClr val="434343"/>
                </a:solidFill>
              </a:rPr>
              <a:t>positive and negative changes in the transformation parameters.</a:t>
            </a:r>
            <a:endParaRPr sz="1400">
              <a:solidFill>
                <a:srgbClr val="434343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434343"/>
                </a:solidFill>
              </a:rPr>
              <a:t>Reward:</a:t>
            </a:r>
            <a:endParaRPr sz="1400">
              <a:solidFill>
                <a:srgbClr val="434343"/>
              </a:solidFill>
            </a:endParaRPr>
          </a:p>
          <a:p>
            <a:pPr marL="914400" lvl="0" indent="-3175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</a:pPr>
            <a:r>
              <a:rPr lang="en" sz="1400">
                <a:solidFill>
                  <a:srgbClr val="434343"/>
                </a:solidFill>
              </a:rPr>
              <a:t>landmark error</a:t>
            </a:r>
            <a:endParaRPr sz="1400">
              <a:solidFill>
                <a:srgbClr val="434343"/>
              </a:solidFill>
            </a:endParaRPr>
          </a:p>
          <a:p>
            <a:pPr marL="914400" lvl="0" indent="-3175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</a:pPr>
            <a:r>
              <a:rPr lang="en" sz="1400">
                <a:solidFill>
                  <a:srgbClr val="434343"/>
                </a:solidFill>
              </a:rPr>
              <a:t>distance between the ground truth and the current transformation.</a:t>
            </a:r>
            <a:endParaRPr sz="1400"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434343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-"/>
            </a:pPr>
            <a:r>
              <a:rPr lang="en" sz="1400">
                <a:solidFill>
                  <a:srgbClr val="434343"/>
                </a:solidFill>
              </a:rPr>
              <a:t>(Krebs et al. MICCAI 2017) a non-linear image registration problems with a supervised learning method.</a:t>
            </a:r>
            <a:endParaRPr sz="1400">
              <a:solidFill>
                <a:srgbClr val="434343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434343"/>
                </a:solidFill>
              </a:rPr>
              <a:t>Deformation parameterized as a d-dimensional vector of parameters</a:t>
            </a:r>
            <a:endParaRPr sz="1400">
              <a:solidFill>
                <a:srgbClr val="434343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434343"/>
                </a:solidFill>
              </a:rPr>
              <a:t>2d possible actions were defined and each of them either decreases or increases a specific parameter. </a:t>
            </a:r>
            <a:endParaRPr sz="1400">
              <a:solidFill>
                <a:srgbClr val="434343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434343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-"/>
            </a:pPr>
            <a:r>
              <a:rPr lang="en" sz="1400">
                <a:solidFill>
                  <a:srgbClr val="434343"/>
                </a:solidFill>
              </a:rPr>
              <a:t>(Furuta et al. IEEE Trans. Multimedia 2019) RL with pixel-wise rewards (pixelRL) for image processing was applied to enhance the explainability and interpretability of DNN.</a:t>
            </a:r>
            <a:endParaRPr sz="1400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8"/>
          <p:cNvSpPr txBox="1">
            <a:spLocks noGrp="1"/>
          </p:cNvSpPr>
          <p:nvPr>
            <p:ph type="title"/>
          </p:nvPr>
        </p:nvSpPr>
        <p:spPr>
          <a:xfrm>
            <a:off x="221575" y="1261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Experiment 1 - Affine Transformation</a:t>
            </a:r>
            <a:endParaRPr/>
          </a:p>
        </p:txBody>
      </p:sp>
      <p:sp>
        <p:nvSpPr>
          <p:cNvPr id="133" name="Google Shape;133;p18"/>
          <p:cNvSpPr txBox="1">
            <a:spLocks noGrp="1"/>
          </p:cNvSpPr>
          <p:nvPr>
            <p:ph type="body" idx="1"/>
          </p:nvPr>
        </p:nvSpPr>
        <p:spPr>
          <a:xfrm>
            <a:off x="311700" y="610425"/>
            <a:ext cx="1980000" cy="12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Backgrounds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100" b="1">
                <a:solidFill>
                  <a:srgbClr val="000000"/>
                </a:solidFill>
              </a:rPr>
              <a:t>Translation</a:t>
            </a:r>
            <a:r>
              <a:rPr lang="en" sz="1100">
                <a:solidFill>
                  <a:srgbClr val="000000"/>
                </a:solidFill>
              </a:rPr>
              <a:t>: </a:t>
            </a:r>
            <a:endParaRPr sz="1100">
              <a:solidFill>
                <a:srgbClr val="000000"/>
              </a:solidFill>
            </a:endParaRPr>
          </a:p>
        </p:txBody>
      </p:sp>
      <p:pic>
        <p:nvPicPr>
          <p:cNvPr id="134" name="Google Shape;13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7950" y="976775"/>
            <a:ext cx="1064200" cy="86815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8"/>
          <p:cNvSpPr txBox="1">
            <a:spLocks noGrp="1"/>
          </p:cNvSpPr>
          <p:nvPr>
            <p:ph type="body" idx="1"/>
          </p:nvPr>
        </p:nvSpPr>
        <p:spPr>
          <a:xfrm>
            <a:off x="2312150" y="610425"/>
            <a:ext cx="2695200" cy="117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100" b="1">
                <a:solidFill>
                  <a:srgbClr val="000000"/>
                </a:solidFill>
              </a:rPr>
              <a:t>Rotation</a:t>
            </a:r>
            <a:r>
              <a:rPr lang="en" sz="1100">
                <a:solidFill>
                  <a:srgbClr val="000000"/>
                </a:solidFill>
              </a:rPr>
              <a:t>: </a:t>
            </a:r>
            <a:endParaRPr sz="1100">
              <a:solidFill>
                <a:srgbClr val="000000"/>
              </a:solidFill>
            </a:endParaRPr>
          </a:p>
        </p:txBody>
      </p:sp>
      <p:pic>
        <p:nvPicPr>
          <p:cNvPr id="136" name="Google Shape;13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04275" y="976763"/>
            <a:ext cx="1873550" cy="809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21500" y="976775"/>
            <a:ext cx="3110548" cy="809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8"/>
          <p:cNvSpPr txBox="1"/>
          <p:nvPr/>
        </p:nvSpPr>
        <p:spPr>
          <a:xfrm>
            <a:off x="311700" y="1784625"/>
            <a:ext cx="8020500" cy="324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use </a:t>
            </a:r>
            <a:r>
              <a:rPr lang="en" sz="1100" u="sng">
                <a:solidFill>
                  <a:schemeClr val="hlink"/>
                </a:solidFill>
                <a:hlinkClick r:id="rId6"/>
              </a:rPr>
              <a:t>tf.keras.preprocessing.image.apply_affine_transform</a:t>
            </a:r>
            <a:r>
              <a:rPr lang="en" sz="1100">
                <a:solidFill>
                  <a:srgbClr val="4A86E8"/>
                </a:solidFill>
              </a:rPr>
              <a:t> </a:t>
            </a:r>
            <a:r>
              <a:rPr lang="en"/>
              <a:t>to do the transformation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Center offset: Ox=W/2 - 0.5; Oy=H/2-0.5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Interpolation: </a:t>
            </a:r>
            <a:r>
              <a:rPr lang="en">
                <a:solidFill>
                  <a:srgbClr val="202122"/>
                </a:solidFill>
                <a:highlight>
                  <a:srgbClr val="FFFFFF"/>
                </a:highlight>
              </a:rPr>
              <a:t>relocates pixels requiring intensity interpolation to approximate the value of moved pixels</a:t>
            </a:r>
            <a:endParaRPr>
              <a:solidFill>
                <a:srgbClr val="202122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02122"/>
                </a:solidFill>
                <a:highlight>
                  <a:srgbClr val="FFFFFF"/>
                </a:highlight>
              </a:rPr>
              <a:t>Use the function to generate the moving image (MNIST), and try to use RL to find a sequence of actions to transform it to be as similar as possible to the original fixed image.</a:t>
            </a:r>
            <a:endParaRPr>
              <a:solidFill>
                <a:srgbClr val="202122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02122"/>
              </a:solidFill>
              <a:highlight>
                <a:srgbClr val="FFFFFF"/>
              </a:highlight>
            </a:endParaRPr>
          </a:p>
        </p:txBody>
      </p:sp>
      <p:pic>
        <p:nvPicPr>
          <p:cNvPr id="139" name="Google Shape;139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953000" y="2314450"/>
            <a:ext cx="3110550" cy="850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1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08975" y="3979650"/>
            <a:ext cx="3280776" cy="100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9"/>
          <p:cNvSpPr txBox="1">
            <a:spLocks noGrp="1"/>
          </p:cNvSpPr>
          <p:nvPr>
            <p:ph type="title"/>
          </p:nvPr>
        </p:nvSpPr>
        <p:spPr>
          <a:xfrm>
            <a:off x="274800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Experiment 1 - Affine Transformation</a:t>
            </a:r>
            <a:endParaRPr/>
          </a:p>
        </p:txBody>
      </p:sp>
      <p:sp>
        <p:nvSpPr>
          <p:cNvPr id="146" name="Google Shape;146;p19"/>
          <p:cNvSpPr txBox="1">
            <a:spLocks noGrp="1"/>
          </p:cNvSpPr>
          <p:nvPr>
            <p:ph type="body" idx="1"/>
          </p:nvPr>
        </p:nvSpPr>
        <p:spPr>
          <a:xfrm>
            <a:off x="311700" y="473550"/>
            <a:ext cx="8520600" cy="4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Methods: Actor - Critic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147" name="Google Shape;147;p19"/>
          <p:cNvSpPr txBox="1"/>
          <p:nvPr/>
        </p:nvSpPr>
        <p:spPr>
          <a:xfrm>
            <a:off x="383750" y="915150"/>
            <a:ext cx="3541800" cy="41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Fixed Image: F, Initial moving image: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Transformation parameters: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Moving Image: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State</a:t>
            </a:r>
            <a:r>
              <a:rPr lang="en"/>
              <a:t>: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Action</a:t>
            </a:r>
            <a:r>
              <a:rPr lang="en"/>
              <a:t>:    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+/- 30 ; x +/- 1 ; y +/- 1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	      {</a:t>
            </a:r>
            <a:r>
              <a:rPr lang="en" sz="1200"/>
              <a:t>[30, 0, 0], [0, 1, 0], [0, 0, 1], 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	         [-30, 0, 0][0, -1, 0], [0, 0, -1]</a:t>
            </a:r>
            <a:r>
              <a:rPr lang="en" b="1"/>
              <a:t>}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Reward</a:t>
            </a:r>
            <a:r>
              <a:rPr lang="en"/>
              <a:t>: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8" name="Google Shape;148;p19" descr="{&quot;backgroundColor&quot;:&quot;#FFFFFF&quot;,&quot;id&quot;:&quot;3&quot;,&quot;backgroundColorModified&quot;:false,&quot;code&quot;:&quot;$p_{t}=\\left(\\theta_{t},\\,x_{t},\\,y_{t}\\right)$&quot;,&quot;font&quot;:{&quot;color&quot;:&quot;#000000&quot;,&quot;size&quot;:12,&quot;family&quot;:&quot;Arial&quot;},&quot;type&quot;:&quot;$&quot;,&quot;aid&quot;:null,&quot;ts&quot;:1607910126500,&quot;cs&quot;:&quot;cEBAC6vwn2o1kQ3ydvD01Q==&quot;,&quot;size&quot;:{&quot;width&quot;:122.16666666666667,&quot;height&quot;:19}}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91500" y="1462950"/>
            <a:ext cx="1163638" cy="18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19" descr="{&quot;aid&quot;:null,&quot;backgroundColorModified&quot;:false,&quot;font&quot;:{&quot;color&quot;:&quot;#000000&quot;,&quot;family&quot;:&quot;Arial&quot;,&quot;size&quot;:14},&quot;id&quot;:&quot;4&quot;,&quot;type&quot;:&quot;$&quot;,&quot;code&quot;:&quot;$M_{0}$&quot;,&quot;backgroundColor&quot;:&quot;#FFFFFF&quot;,&quot;ts&quot;:1607910220064,&quot;cs&quot;:&quot;Dirpm99Lt0Yu0zLx83VhVQ==&quot;,&quot;size&quot;:{&quot;width&quot;:27.666666666666668,&quot;height&quot;:18.833333333333332}}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88850" y="1041388"/>
            <a:ext cx="263525" cy="1793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19" descr="{&quot;font&quot;:{&quot;size&quot;:12.00000629921261,&quot;color&quot;:&quot;#000000&quot;,&quot;family&quot;:&quot;Arial&quot;},&quot;aid&quot;:null,&quot;backgroundColor&quot;:&quot;#FFFFFF&quot;,&quot;backgroundColorModified&quot;:false,&quot;type&quot;:&quot;$&quot;,&quot;code&quot;:&quot;$S_{t}\\,=\\left[F;\\,M_{t}\\right]$&quot;,&quot;id&quot;:&quot;6&quot;,&quot;ts&quot;:1607910376204,&quot;cs&quot;:&quot;AZi4WhLLLtlWCdQ7UnImVg==&quot;,&quot;size&quot;:{&quot;width&quot;:102.42354409448821,&quot;height&quot;:19.000009973753297}}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38225" y="2305086"/>
            <a:ext cx="975584" cy="18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19" descr="{&quot;backgroundColor&quot;:&quot;#FFFFFF&quot;,&quot;backgroundColorModified&quot;:false,&quot;type&quot;:&quot;$&quot;,&quot;id&quot;:&quot;7&quot;,&quot;aid&quot;:null,&quot;font&quot;:{&quot;size&quot;:14,&quot;color&quot;:&quot;#000000&quot;,&quot;family&quot;:&quot;Arial&quot;},&quot;code&quot;:&quot;$\\theta$&quot;,&quot;ts&quot;:1607910412524,&quot;cs&quot;:&quot;m66A6+I5ZR42PsbrkR6YDA==&quot;,&quot;size&quot;:{&quot;width&quot;:9.833333333333334,&quot;height&quot;:15.833333333333334}}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73875" y="2936588"/>
            <a:ext cx="93663" cy="1508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38227" y="3955573"/>
            <a:ext cx="3839599" cy="95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19" descr="{&quot;id&quot;:&quot;9&quot;,&quot;type&quot;:&quot;$&quot;,&quot;font&quot;:{&quot;family&quot;:&quot;Arial&quot;,&quot;color&quot;:&quot;#000000&quot;,&quot;size&quot;:14},&quot;backgroundColorModified&quot;:false,&quot;aid&quot;:null,&quot;backgroundColor&quot;:&quot;#FFFFFF&quot;,&quot;code&quot;:&quot;$a_{t}\\in$&quot;,&quot;ts&quot;:1607911135130,&quot;cs&quot;:&quot;uDq8GrWbmG3GOjidhmUkjA==&quot;,&quot;size&quot;:{&quot;width&quot;:36.333333333333336,&quot;height&quot;:15.5}}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25325" y="3159275"/>
            <a:ext cx="346075" cy="1476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1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925550" y="725750"/>
            <a:ext cx="4122224" cy="2479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1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351442" y="2044849"/>
            <a:ext cx="1753383" cy="306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1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715975" y="1865488"/>
            <a:ext cx="1123625" cy="21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0"/>
          <p:cNvSpPr txBox="1">
            <a:spLocks noGrp="1"/>
          </p:cNvSpPr>
          <p:nvPr>
            <p:ph type="title"/>
          </p:nvPr>
        </p:nvSpPr>
        <p:spPr>
          <a:xfrm>
            <a:off x="280350" y="611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Experiment 1 - Affine Transformation</a:t>
            </a:r>
            <a:endParaRPr/>
          </a:p>
        </p:txBody>
      </p:sp>
      <p:sp>
        <p:nvSpPr>
          <p:cNvPr id="162" name="Google Shape;162;p20"/>
          <p:cNvSpPr txBox="1">
            <a:spLocks noGrp="1"/>
          </p:cNvSpPr>
          <p:nvPr>
            <p:ph type="body" idx="1"/>
          </p:nvPr>
        </p:nvSpPr>
        <p:spPr>
          <a:xfrm>
            <a:off x="366550" y="564725"/>
            <a:ext cx="85206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Results</a:t>
            </a:r>
            <a:endParaRPr/>
          </a:p>
        </p:txBody>
      </p:sp>
      <p:sp>
        <p:nvSpPr>
          <p:cNvPr id="163" name="Google Shape;163;p20"/>
          <p:cNvSpPr txBox="1"/>
          <p:nvPr/>
        </p:nvSpPr>
        <p:spPr>
          <a:xfrm>
            <a:off x="366550" y="885425"/>
            <a:ext cx="4002000" cy="16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Resize the MNIST datasets to 44*44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Randomly generate the moving images by apply transformation sample from: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Trained on number </a:t>
            </a:r>
            <a:r>
              <a:rPr lang="en" b="1"/>
              <a:t>2</a:t>
            </a:r>
            <a:r>
              <a:rPr lang="en"/>
              <a:t>: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4" name="Google Shape;164;p20" descr="{&quot;code&quot;:&quot;$t_{x},\\,t_{y}\\,\\sim\\,\\text{randint(-15,}\\;\\text{15)}$&quot;,&quot;type&quot;:&quot;$&quot;,&quot;id&quot;:&quot;10&quot;,&quot;backgroundColor&quot;:&quot;#FFFFFF&quot;,&quot;font&quot;:{&quot;size&quot;:14,&quot;family&quot;:&quot;Arial&quot;,&quot;color&quot;:&quot;#000000&quot;},&quot;backgroundColorModified&quot;:false,&quot;aid&quot;:null,&quot;ts&quot;:1607911632383,&quot;cs&quot;:&quot;sanA0jA1THUrPJU5FX0oWA==&quot;,&quot;size&quot;:{&quot;width&quot;:232.60000000000002,&quot;height&quot;:23}}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0375" y="1683096"/>
            <a:ext cx="2215515" cy="21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0" descr="{&quot;type&quot;:&quot;$&quot;,&quot;id&quot;:&quot;11&quot;,&quot;aid&quot;:null,&quot;backgroundColorModified&quot;:false,&quot;code&quot;:&quot;$\\theta\\sim\\,\\text{randint(-6,}\\;\\text{6)}\\;\\times\\,30$&quot;,&quot;font&quot;:{&quot;family&quot;:&quot;Arial&quot;,&quot;color&quot;:&quot;#000000&quot;,&quot;size&quot;:14.000000000000002},&quot;backgroundColor&quot;:&quot;#FFFFFF&quot;,&quot;ts&quot;:1607911758345,&quot;cs&quot;:&quot;vDnMcjIuEW6aNi416PgAFw==&quot;,&quot;size&quot;:{&quot;width&quot;:229,&quot;height&quot;:22.199999999999992}}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47525" y="1976275"/>
            <a:ext cx="2181225" cy="211455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0"/>
          <p:cNvSpPr txBox="1"/>
          <p:nvPr/>
        </p:nvSpPr>
        <p:spPr>
          <a:xfrm>
            <a:off x="5965525" y="2356450"/>
            <a:ext cx="4509300" cy="52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7" name="Google Shape;167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68546" y="521438"/>
            <a:ext cx="4659965" cy="3027175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0"/>
          <p:cNvSpPr txBox="1"/>
          <p:nvPr/>
        </p:nvSpPr>
        <p:spPr>
          <a:xfrm>
            <a:off x="4368550" y="3548600"/>
            <a:ext cx="4509300" cy="52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Failed Example</a:t>
            </a:r>
            <a:r>
              <a:rPr lang="en"/>
              <a:t>:</a:t>
            </a:r>
            <a:endParaRPr/>
          </a:p>
        </p:txBody>
      </p:sp>
      <p:pic>
        <p:nvPicPr>
          <p:cNvPr id="169" name="Google Shape;169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6725" y="2566650"/>
            <a:ext cx="3346725" cy="1115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6725" y="3922200"/>
            <a:ext cx="3346725" cy="1115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708225" y="3922200"/>
            <a:ext cx="3346725" cy="111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1"/>
          <p:cNvSpPr txBox="1">
            <a:spLocks noGrp="1"/>
          </p:cNvSpPr>
          <p:nvPr>
            <p:ph type="title"/>
          </p:nvPr>
        </p:nvSpPr>
        <p:spPr>
          <a:xfrm>
            <a:off x="311700" y="986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Experiment 2 - Nonlinear Deformation</a:t>
            </a:r>
            <a:endParaRPr/>
          </a:p>
        </p:txBody>
      </p:sp>
      <p:sp>
        <p:nvSpPr>
          <p:cNvPr id="177" name="Google Shape;177;p21"/>
          <p:cNvSpPr txBox="1">
            <a:spLocks noGrp="1"/>
          </p:cNvSpPr>
          <p:nvPr>
            <p:ph type="body" idx="1"/>
          </p:nvPr>
        </p:nvSpPr>
        <p:spPr>
          <a:xfrm>
            <a:off x="311700" y="671375"/>
            <a:ext cx="6370800" cy="266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Backgrounds</a:t>
            </a:r>
            <a:endParaRPr/>
          </a:p>
          <a:p>
            <a:pPr marL="0" lvl="0" indent="0" algn="l" rtl="0">
              <a:lnSpc>
                <a:spcPct val="2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0000"/>
                </a:solidFill>
              </a:rPr>
              <a:t>Nonlinear deformation can be parametrized by </a:t>
            </a:r>
            <a:r>
              <a:rPr lang="en" sz="1500">
                <a:solidFill>
                  <a:schemeClr val="dk1"/>
                </a:solidFill>
              </a:rPr>
              <a:t>m0 (initial momentum)</a:t>
            </a:r>
            <a:r>
              <a:rPr lang="en" sz="1500">
                <a:solidFill>
                  <a:srgbClr val="000000"/>
                </a:solidFill>
              </a:rPr>
              <a:t>. </a:t>
            </a:r>
            <a:endParaRPr sz="15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2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0000"/>
                </a:solidFill>
              </a:rPr>
              <a:t>m0 has shape (H,W,2).</a:t>
            </a:r>
            <a:endParaRPr sz="1500">
              <a:solidFill>
                <a:srgbClr val="000000"/>
              </a:solidFill>
            </a:endParaRPr>
          </a:p>
          <a:p>
            <a:pPr marL="457200" lvl="0" indent="-3238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500"/>
              <a:buChar char="●"/>
            </a:pPr>
            <a:r>
              <a:rPr lang="en" sz="1500">
                <a:solidFill>
                  <a:srgbClr val="000000"/>
                </a:solidFill>
              </a:rPr>
              <a:t>x-axis; </a:t>
            </a:r>
            <a:r>
              <a:rPr lang="en" sz="1500">
                <a:solidFill>
                  <a:schemeClr val="dk1"/>
                </a:solidFill>
              </a:rPr>
              <a:t>m0[...,0];</a:t>
            </a:r>
            <a:r>
              <a:rPr lang="en" sz="1500">
                <a:solidFill>
                  <a:srgbClr val="000000"/>
                </a:solidFill>
              </a:rPr>
              <a:t>m0[...,1]: y-axis</a:t>
            </a:r>
            <a:endParaRPr sz="1500">
              <a:solidFill>
                <a:srgbClr val="000000"/>
              </a:solidFill>
            </a:endParaRPr>
          </a:p>
          <a:p>
            <a:pPr marL="45720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Char char="●"/>
            </a:pPr>
            <a:r>
              <a:rPr lang="en" sz="1500">
                <a:solidFill>
                  <a:srgbClr val="000000"/>
                </a:solidFill>
              </a:rPr>
              <a:t>MNIST dataset as images </a:t>
            </a:r>
            <a:endParaRPr sz="1500">
              <a:solidFill>
                <a:srgbClr val="000000"/>
              </a:solidFill>
            </a:endParaRPr>
          </a:p>
          <a:p>
            <a:pPr marL="45720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Char char="●"/>
            </a:pPr>
            <a:r>
              <a:rPr lang="en" sz="1500">
                <a:solidFill>
                  <a:srgbClr val="000000"/>
                </a:solidFill>
              </a:rPr>
              <a:t>Using LDDMM for shooting from M(0) to M(t) </a:t>
            </a:r>
            <a:endParaRPr sz="1500">
              <a:solidFill>
                <a:srgbClr val="000000"/>
              </a:solidFill>
            </a:endParaRPr>
          </a:p>
          <a:p>
            <a:pPr marL="45720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Char char="●"/>
            </a:pPr>
            <a:r>
              <a:rPr lang="en" sz="1500">
                <a:solidFill>
                  <a:srgbClr val="000000"/>
                </a:solidFill>
              </a:rPr>
              <a:t>Input images: F </a:t>
            </a:r>
            <a:r>
              <a:rPr lang="en" sz="1500">
                <a:solidFill>
                  <a:schemeClr val="dk1"/>
                </a:solidFill>
              </a:rPr>
              <a:t>(a fixed image)</a:t>
            </a:r>
            <a:r>
              <a:rPr lang="en" sz="1500">
                <a:solidFill>
                  <a:srgbClr val="000000"/>
                </a:solidFill>
              </a:rPr>
              <a:t>,M (a moving image) </a:t>
            </a:r>
            <a:endParaRPr sz="1500">
              <a:solidFill>
                <a:srgbClr val="000000"/>
              </a:solidFill>
            </a:endParaRPr>
          </a:p>
          <a:p>
            <a:pPr marL="45720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Char char="●"/>
            </a:pPr>
            <a:r>
              <a:rPr lang="en" sz="1500">
                <a:solidFill>
                  <a:srgbClr val="000000"/>
                </a:solidFill>
              </a:rPr>
              <a:t>Controller: m0</a:t>
            </a:r>
            <a:endParaRPr sz="1500">
              <a:solidFill>
                <a:srgbClr val="000000"/>
              </a:solidFill>
            </a:endParaRPr>
          </a:p>
        </p:txBody>
      </p:sp>
      <p:sp>
        <p:nvSpPr>
          <p:cNvPr id="178" name="Google Shape;178;p21"/>
          <p:cNvSpPr txBox="1"/>
          <p:nvPr/>
        </p:nvSpPr>
        <p:spPr>
          <a:xfrm>
            <a:off x="199850" y="3294850"/>
            <a:ext cx="2446500" cy="16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 an agent to learn how to sequentially update shooting parameters to match moving and fixed images.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21"/>
          <p:cNvSpPr txBox="1"/>
          <p:nvPr/>
        </p:nvSpPr>
        <p:spPr>
          <a:xfrm>
            <a:off x="5889625" y="1720900"/>
            <a:ext cx="534300" cy="3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M(t)</a:t>
            </a:r>
            <a:endParaRPr/>
          </a:p>
        </p:txBody>
      </p:sp>
      <p:sp>
        <p:nvSpPr>
          <p:cNvPr id="180" name="Google Shape;180;p21"/>
          <p:cNvSpPr txBox="1"/>
          <p:nvPr/>
        </p:nvSpPr>
        <p:spPr>
          <a:xfrm>
            <a:off x="8407500" y="1720900"/>
            <a:ext cx="736500" cy="3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M(t+1)</a:t>
            </a:r>
            <a:endParaRPr/>
          </a:p>
        </p:txBody>
      </p:sp>
      <p:pic>
        <p:nvPicPr>
          <p:cNvPr id="181" name="Google Shape;18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1050" y="2929050"/>
            <a:ext cx="609600" cy="55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75788" y="3480050"/>
            <a:ext cx="2656524" cy="1191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1"/>
          <p:cNvPicPr preferRelativeResize="0"/>
          <p:nvPr/>
        </p:nvPicPr>
        <p:blipFill rotWithShape="1">
          <a:blip r:embed="rId5">
            <a:alphaModFix/>
          </a:blip>
          <a:srcRect l="7461" t="16227" r="66513" b="16577"/>
          <a:stretch/>
        </p:blipFill>
        <p:spPr>
          <a:xfrm>
            <a:off x="6356650" y="1432500"/>
            <a:ext cx="922125" cy="92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1"/>
          <p:cNvPicPr preferRelativeResize="0"/>
          <p:nvPr/>
        </p:nvPicPr>
        <p:blipFill rotWithShape="1">
          <a:blip r:embed="rId6">
            <a:alphaModFix/>
          </a:blip>
          <a:srcRect l="7397" t="16403" r="68065" b="16396"/>
          <a:stretch/>
        </p:blipFill>
        <p:spPr>
          <a:xfrm>
            <a:off x="7587250" y="1432500"/>
            <a:ext cx="869400" cy="928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5" name="Google Shape;185;p21"/>
          <p:cNvCxnSpPr>
            <a:stCxn id="183" idx="2"/>
            <a:endCxn id="181" idx="1"/>
          </p:cNvCxnSpPr>
          <p:nvPr/>
        </p:nvCxnSpPr>
        <p:spPr>
          <a:xfrm rot="-5400000" flipH="1">
            <a:off x="6557012" y="2621300"/>
            <a:ext cx="844800" cy="3234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6" name="Google Shape;186;p21"/>
          <p:cNvCxnSpPr>
            <a:stCxn id="184" idx="2"/>
            <a:endCxn id="181" idx="3"/>
          </p:cNvCxnSpPr>
          <p:nvPr/>
        </p:nvCxnSpPr>
        <p:spPr>
          <a:xfrm rot="5400000">
            <a:off x="7463950" y="2647400"/>
            <a:ext cx="844800" cy="2712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7" name="Google Shape;187;p21"/>
          <p:cNvCxnSpPr/>
          <p:nvPr/>
        </p:nvCxnSpPr>
        <p:spPr>
          <a:xfrm>
            <a:off x="6817700" y="2540625"/>
            <a:ext cx="0" cy="350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88" name="Google Shape;188;p21"/>
          <p:cNvCxnSpPr/>
          <p:nvPr/>
        </p:nvCxnSpPr>
        <p:spPr>
          <a:xfrm rot="10800000">
            <a:off x="8021950" y="2642200"/>
            <a:ext cx="0" cy="266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89" name="Google Shape;189;p21"/>
          <p:cNvSpPr txBox="1"/>
          <p:nvPr/>
        </p:nvSpPr>
        <p:spPr>
          <a:xfrm>
            <a:off x="6422400" y="4556250"/>
            <a:ext cx="2163300" cy="44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1"/>
                </a:solidFill>
              </a:rPr>
              <a:t>Deformation parameters: m0 (initial momentum)</a:t>
            </a:r>
            <a:endParaRPr sz="1300"/>
          </a:p>
        </p:txBody>
      </p:sp>
      <p:pic>
        <p:nvPicPr>
          <p:cNvPr id="190" name="Google Shape;190;p21"/>
          <p:cNvPicPr preferRelativeResize="0"/>
          <p:nvPr/>
        </p:nvPicPr>
        <p:blipFill rotWithShape="1">
          <a:blip r:embed="rId7">
            <a:alphaModFix/>
          </a:blip>
          <a:srcRect l="7505" t="16005" r="66470" b="16798"/>
          <a:stretch/>
        </p:blipFill>
        <p:spPr>
          <a:xfrm>
            <a:off x="7587250" y="275867"/>
            <a:ext cx="869400" cy="875033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1"/>
          <p:cNvSpPr txBox="1"/>
          <p:nvPr/>
        </p:nvSpPr>
        <p:spPr>
          <a:xfrm>
            <a:off x="8456650" y="508075"/>
            <a:ext cx="736500" cy="3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</a:t>
            </a:r>
            <a:endParaRPr/>
          </a:p>
        </p:txBody>
      </p:sp>
      <p:pic>
        <p:nvPicPr>
          <p:cNvPr id="192" name="Google Shape;192;p21"/>
          <p:cNvPicPr preferRelativeResize="0"/>
          <p:nvPr/>
        </p:nvPicPr>
        <p:blipFill rotWithShape="1">
          <a:blip r:embed="rId8">
            <a:alphaModFix/>
          </a:blip>
          <a:srcRect l="8405" t="14567" r="8620" b="12375"/>
          <a:stretch/>
        </p:blipFill>
        <p:spPr>
          <a:xfrm>
            <a:off x="3245350" y="2788675"/>
            <a:ext cx="2029874" cy="119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1"/>
          <p:cNvPicPr preferRelativeResize="0"/>
          <p:nvPr/>
        </p:nvPicPr>
        <p:blipFill rotWithShape="1">
          <a:blip r:embed="rId5">
            <a:alphaModFix/>
          </a:blip>
          <a:srcRect l="7461" t="16227" r="66513" b="16577"/>
          <a:stretch/>
        </p:blipFill>
        <p:spPr>
          <a:xfrm>
            <a:off x="3245350" y="4175975"/>
            <a:ext cx="922125" cy="92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685676" y="4265975"/>
            <a:ext cx="203250" cy="198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rot="5400000">
            <a:off x="3965125" y="4222125"/>
            <a:ext cx="133350" cy="28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720625" y="3980225"/>
            <a:ext cx="133350" cy="28575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1"/>
          <p:cNvSpPr txBox="1"/>
          <p:nvPr/>
        </p:nvSpPr>
        <p:spPr>
          <a:xfrm>
            <a:off x="4426650" y="3261550"/>
            <a:ext cx="736500" cy="3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F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98" name="Google Shape;198;p21"/>
          <p:cNvSpPr txBox="1"/>
          <p:nvPr/>
        </p:nvSpPr>
        <p:spPr>
          <a:xfrm>
            <a:off x="3237700" y="3512550"/>
            <a:ext cx="1099200" cy="44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M(0)</a:t>
            </a:r>
            <a:endParaRPr/>
          </a:p>
        </p:txBody>
      </p:sp>
      <p:sp>
        <p:nvSpPr>
          <p:cNvPr id="199" name="Google Shape;199;p21"/>
          <p:cNvSpPr txBox="1"/>
          <p:nvPr/>
        </p:nvSpPr>
        <p:spPr>
          <a:xfrm>
            <a:off x="4263538" y="4032450"/>
            <a:ext cx="1502700" cy="6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Attempt t -&gt; M(t)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t+1 -&gt; M(t+1)</a:t>
            </a:r>
            <a:endParaRPr/>
          </a:p>
        </p:txBody>
      </p:sp>
      <p:sp>
        <p:nvSpPr>
          <p:cNvPr id="200" name="Google Shape;200;p21"/>
          <p:cNvSpPr txBox="1"/>
          <p:nvPr/>
        </p:nvSpPr>
        <p:spPr>
          <a:xfrm>
            <a:off x="3439250" y="2726775"/>
            <a:ext cx="534300" cy="44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1"/>
                </a:solidFill>
              </a:rPr>
              <a:t>m0 </a:t>
            </a:r>
            <a:endParaRPr/>
          </a:p>
        </p:txBody>
      </p:sp>
      <p:pic>
        <p:nvPicPr>
          <p:cNvPr id="201" name="Google Shape;201;p2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rot="2948308">
            <a:off x="3770675" y="2826175"/>
            <a:ext cx="133350" cy="28575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1"/>
          <p:cNvSpPr txBox="1"/>
          <p:nvPr/>
        </p:nvSpPr>
        <p:spPr>
          <a:xfrm>
            <a:off x="4263550" y="2853850"/>
            <a:ext cx="684300" cy="44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M(t)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1017</Words>
  <Application>Microsoft Office PowerPoint</Application>
  <PresentationFormat>全屏显示(16:9)</PresentationFormat>
  <Paragraphs>178</Paragraphs>
  <Slides>13</Slides>
  <Notes>13</Notes>
  <HiddenSlides>0</HiddenSlides>
  <MMClips>0</MMClips>
  <ScaleCrop>false</ScaleCrop>
  <HeadingPairs>
    <vt:vector size="6" baseType="variant">
      <vt:variant>
        <vt:lpstr>已用的字体</vt:lpstr>
      </vt:variant>
      <vt:variant>
        <vt:i4>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15" baseType="lpstr">
      <vt:lpstr>Arial</vt:lpstr>
      <vt:lpstr>Simple Light</vt:lpstr>
      <vt:lpstr>Image Registration using Deep Reinforcement Learning</vt:lpstr>
      <vt:lpstr>Agenda</vt:lpstr>
      <vt:lpstr>Why image registration?</vt:lpstr>
      <vt:lpstr>What is image registration?</vt:lpstr>
      <vt:lpstr>Motivation and Related work</vt:lpstr>
      <vt:lpstr>Experiment 1 - Affine Transformation</vt:lpstr>
      <vt:lpstr>Experiment 1 - Affine Transformation</vt:lpstr>
      <vt:lpstr>Experiment 1 - Affine Transformation</vt:lpstr>
      <vt:lpstr>Experiment 2 - Nonlinear Deformation</vt:lpstr>
      <vt:lpstr>Experiment 2 - Nonlinear Deformation </vt:lpstr>
      <vt:lpstr>Experiment 2 - Nonlinear Deformation </vt:lpstr>
      <vt:lpstr>Experiment 2 - Nonlinear Deformation </vt:lpstr>
      <vt:lpstr>Discussion and Future Work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Image Registration using Deep Reinforcement Learning</dc:title>
  <cp:lastModifiedBy>yice luo</cp:lastModifiedBy>
  <cp:revision>1</cp:revision>
  <dcterms:modified xsi:type="dcterms:W3CDTF">2020-12-24T06:11:32Z</dcterms:modified>
</cp:coreProperties>
</file>